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81" r:id="rId2"/>
    <p:sldId id="282" r:id="rId3"/>
    <p:sldId id="283" r:id="rId4"/>
    <p:sldId id="285" r:id="rId5"/>
    <p:sldId id="277" r:id="rId6"/>
    <p:sldId id="272" r:id="rId7"/>
    <p:sldId id="279" r:id="rId8"/>
    <p:sldId id="273" r:id="rId9"/>
    <p:sldId id="274" r:id="rId10"/>
    <p:sldId id="286" r:id="rId11"/>
    <p:sldId id="288" r:id="rId12"/>
    <p:sldId id="289" r:id="rId13"/>
    <p:sldId id="290" r:id="rId14"/>
    <p:sldId id="28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40DCE-FDDD-4484-A51C-13B8DDC57BF9}" type="doc">
      <dgm:prSet loTypeId="urn:microsoft.com/office/officeart/2005/8/layout/vList2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3CB8CE3-6B64-4A8B-9683-DF7B80B8E843}">
      <dgm:prSet/>
      <dgm:spPr/>
      <dgm:t>
        <a:bodyPr/>
        <a:lstStyle/>
        <a:p>
          <a:pPr rtl="0"/>
          <a:r>
            <a:rPr lang="ru-RU" baseline="0" dirty="0" smtClean="0"/>
            <a:t>Неформальные коммуникации бывают:</a:t>
          </a:r>
          <a:endParaRPr lang="ru-RU" dirty="0"/>
        </a:p>
      </dgm:t>
    </dgm:pt>
    <dgm:pt modelId="{AB432895-14F3-4E04-B6D8-75C614A1B6AD}" type="parTrans" cxnId="{41C7198A-57CF-4B52-8FA2-46B9C3F340EF}">
      <dgm:prSet/>
      <dgm:spPr/>
      <dgm:t>
        <a:bodyPr/>
        <a:lstStyle/>
        <a:p>
          <a:endParaRPr lang="ru-RU"/>
        </a:p>
      </dgm:t>
    </dgm:pt>
    <dgm:pt modelId="{9F267191-3364-4FBB-A04C-67BE37D5C065}" type="sibTrans" cxnId="{41C7198A-57CF-4B52-8FA2-46B9C3F340EF}">
      <dgm:prSet/>
      <dgm:spPr/>
      <dgm:t>
        <a:bodyPr/>
        <a:lstStyle/>
        <a:p>
          <a:endParaRPr lang="ru-RU"/>
        </a:p>
      </dgm:t>
    </dgm:pt>
    <dgm:pt modelId="{C1A3CC1A-E1F5-45B8-8CC9-F4DB4ED61CB3}">
      <dgm:prSet custT="1"/>
      <dgm:spPr/>
      <dgm:t>
        <a:bodyPr/>
        <a:lstStyle/>
        <a:p>
          <a:pPr rtl="0"/>
          <a:r>
            <a:rPr lang="ru-RU" sz="2000" baseline="0" dirty="0" smtClean="0"/>
            <a:t>По интересам:</a:t>
          </a:r>
          <a:endParaRPr lang="ru-RU" sz="2000" dirty="0"/>
        </a:p>
      </dgm:t>
    </dgm:pt>
    <dgm:pt modelId="{2C1EC55A-18B4-46C2-A718-CAF861D088BC}" type="parTrans" cxnId="{6858C673-3252-4697-B214-DAD62C095A3F}">
      <dgm:prSet/>
      <dgm:spPr/>
      <dgm:t>
        <a:bodyPr/>
        <a:lstStyle/>
        <a:p>
          <a:endParaRPr lang="ru-RU"/>
        </a:p>
      </dgm:t>
    </dgm:pt>
    <dgm:pt modelId="{A01FE35C-BF53-4FF1-A63A-3569CCFF7DCC}" type="sibTrans" cxnId="{6858C673-3252-4697-B214-DAD62C095A3F}">
      <dgm:prSet/>
      <dgm:spPr/>
      <dgm:t>
        <a:bodyPr/>
        <a:lstStyle/>
        <a:p>
          <a:endParaRPr lang="ru-RU"/>
        </a:p>
      </dgm:t>
    </dgm:pt>
    <dgm:pt modelId="{906D00E6-195A-454C-9938-01D4FE32FD96}">
      <dgm:prSet/>
      <dgm:spPr/>
      <dgm:t>
        <a:bodyPr/>
        <a:lstStyle/>
        <a:p>
          <a:pPr rtl="0"/>
          <a:r>
            <a:rPr lang="ru-RU" baseline="0" smtClean="0"/>
            <a:t>-объединения людей на основе стремления к саморазвитию;</a:t>
          </a:r>
          <a:endParaRPr lang="ru-RU"/>
        </a:p>
      </dgm:t>
    </dgm:pt>
    <dgm:pt modelId="{DBD70B09-D597-41C9-B189-631034F37DFF}" type="parTrans" cxnId="{4F009FDC-17E0-45B3-A45D-1E2DB9CD6206}">
      <dgm:prSet/>
      <dgm:spPr/>
      <dgm:t>
        <a:bodyPr/>
        <a:lstStyle/>
        <a:p>
          <a:endParaRPr lang="ru-RU"/>
        </a:p>
      </dgm:t>
    </dgm:pt>
    <dgm:pt modelId="{DAA8B141-17AC-4454-9167-8FB9914284C6}" type="sibTrans" cxnId="{4F009FDC-17E0-45B3-A45D-1E2DB9CD6206}">
      <dgm:prSet/>
      <dgm:spPr/>
      <dgm:t>
        <a:bodyPr/>
        <a:lstStyle/>
        <a:p>
          <a:endParaRPr lang="ru-RU"/>
        </a:p>
      </dgm:t>
    </dgm:pt>
    <dgm:pt modelId="{CD8AAD81-04FD-45C7-BC02-7135BC90DD54}">
      <dgm:prSet/>
      <dgm:spPr/>
      <dgm:t>
        <a:bodyPr/>
        <a:lstStyle/>
        <a:p>
          <a:pPr rtl="0"/>
          <a:r>
            <a:rPr lang="ru-RU" baseline="0" smtClean="0"/>
            <a:t>-повышению профессионализма;</a:t>
          </a:r>
          <a:endParaRPr lang="ru-RU"/>
        </a:p>
      </dgm:t>
    </dgm:pt>
    <dgm:pt modelId="{20955682-B8EB-4FBA-BD7F-A7D7C56FC7BD}" type="parTrans" cxnId="{555EFAD9-E852-4C61-B58D-408A0BD29080}">
      <dgm:prSet/>
      <dgm:spPr/>
      <dgm:t>
        <a:bodyPr/>
        <a:lstStyle/>
        <a:p>
          <a:endParaRPr lang="ru-RU"/>
        </a:p>
      </dgm:t>
    </dgm:pt>
    <dgm:pt modelId="{3F639D4F-25EA-48EF-A3AC-0BBE5126FDD4}" type="sibTrans" cxnId="{555EFAD9-E852-4C61-B58D-408A0BD29080}">
      <dgm:prSet/>
      <dgm:spPr/>
      <dgm:t>
        <a:bodyPr/>
        <a:lstStyle/>
        <a:p>
          <a:endParaRPr lang="ru-RU"/>
        </a:p>
      </dgm:t>
    </dgm:pt>
    <dgm:pt modelId="{870992B2-BA8E-418F-920C-B448316DE4F5}">
      <dgm:prSet/>
      <dgm:spPr/>
      <dgm:t>
        <a:bodyPr/>
        <a:lstStyle/>
        <a:p>
          <a:pPr rtl="0"/>
          <a:r>
            <a:rPr lang="ru-RU" baseline="0" smtClean="0"/>
            <a:t>-коллекционеры.</a:t>
          </a:r>
          <a:endParaRPr lang="ru-RU"/>
        </a:p>
      </dgm:t>
    </dgm:pt>
    <dgm:pt modelId="{05B55E3B-8C13-4A2D-BA9D-FB5BA5A3B08A}" type="parTrans" cxnId="{7A051FC7-6EA9-4BED-AC2B-4377FE263B12}">
      <dgm:prSet/>
      <dgm:spPr/>
      <dgm:t>
        <a:bodyPr/>
        <a:lstStyle/>
        <a:p>
          <a:endParaRPr lang="ru-RU"/>
        </a:p>
      </dgm:t>
    </dgm:pt>
    <dgm:pt modelId="{E576763F-23F3-4AAE-919C-393756FB73D6}" type="sibTrans" cxnId="{7A051FC7-6EA9-4BED-AC2B-4377FE263B12}">
      <dgm:prSet/>
      <dgm:spPr/>
      <dgm:t>
        <a:bodyPr/>
        <a:lstStyle/>
        <a:p>
          <a:endParaRPr lang="ru-RU"/>
        </a:p>
      </dgm:t>
    </dgm:pt>
    <dgm:pt modelId="{6B14A48B-C7C3-4270-AECD-B3D1BA4704B3}">
      <dgm:prSet custT="1"/>
      <dgm:spPr/>
      <dgm:t>
        <a:bodyPr/>
        <a:lstStyle/>
        <a:p>
          <a:pPr rtl="0"/>
          <a:r>
            <a:rPr lang="ru-RU" sz="2000" baseline="0" dirty="0" smtClean="0"/>
            <a:t>На основе дружбы:</a:t>
          </a:r>
          <a:endParaRPr lang="ru-RU" sz="2000" dirty="0"/>
        </a:p>
      </dgm:t>
    </dgm:pt>
    <dgm:pt modelId="{CC1F97F6-A2BD-4156-8210-2F5EF6D2E75D}" type="parTrans" cxnId="{A98C0A4E-2886-4147-A563-A9D005F31EB0}">
      <dgm:prSet/>
      <dgm:spPr/>
      <dgm:t>
        <a:bodyPr/>
        <a:lstStyle/>
        <a:p>
          <a:endParaRPr lang="ru-RU"/>
        </a:p>
      </dgm:t>
    </dgm:pt>
    <dgm:pt modelId="{1410DA9A-ADEF-41EE-A426-163CB3722A85}" type="sibTrans" cxnId="{A98C0A4E-2886-4147-A563-A9D005F31EB0}">
      <dgm:prSet/>
      <dgm:spPr/>
      <dgm:t>
        <a:bodyPr/>
        <a:lstStyle/>
        <a:p>
          <a:endParaRPr lang="ru-RU"/>
        </a:p>
      </dgm:t>
    </dgm:pt>
    <dgm:pt modelId="{72D67CCE-CAAF-46EB-BFDA-F4D43765136D}">
      <dgm:prSet/>
      <dgm:spPr/>
      <dgm:t>
        <a:bodyPr/>
        <a:lstStyle/>
        <a:p>
          <a:pPr rtl="0"/>
          <a:r>
            <a:rPr lang="ru-RU" baseline="0" smtClean="0"/>
            <a:t>- источником формирования являются симпатии друг к другу;</a:t>
          </a:r>
          <a:endParaRPr lang="ru-RU"/>
        </a:p>
      </dgm:t>
    </dgm:pt>
    <dgm:pt modelId="{E88D28AB-78FC-4C04-B5FF-E63DFEC16F37}" type="parTrans" cxnId="{BC2D86B0-337F-4783-AB83-E98830CB33DB}">
      <dgm:prSet/>
      <dgm:spPr/>
      <dgm:t>
        <a:bodyPr/>
        <a:lstStyle/>
        <a:p>
          <a:endParaRPr lang="ru-RU"/>
        </a:p>
      </dgm:t>
    </dgm:pt>
    <dgm:pt modelId="{467F4E80-6C6C-40F6-9D6E-CB83E650C04F}" type="sibTrans" cxnId="{BC2D86B0-337F-4783-AB83-E98830CB33DB}">
      <dgm:prSet/>
      <dgm:spPr/>
      <dgm:t>
        <a:bodyPr/>
        <a:lstStyle/>
        <a:p>
          <a:endParaRPr lang="ru-RU"/>
        </a:p>
      </dgm:t>
    </dgm:pt>
    <dgm:pt modelId="{B711A28A-0ECA-4228-8CA5-BC88029FD8DD}">
      <dgm:prSet/>
      <dgm:spPr/>
      <dgm:t>
        <a:bodyPr/>
        <a:lstStyle/>
        <a:p>
          <a:pPr rtl="0"/>
          <a:r>
            <a:rPr lang="ru-RU" baseline="0" smtClean="0"/>
            <a:t>- сходство личных целей и установок.</a:t>
          </a:r>
          <a:endParaRPr lang="ru-RU"/>
        </a:p>
      </dgm:t>
    </dgm:pt>
    <dgm:pt modelId="{AEBB1544-6191-40A5-845D-91D526AFEE08}" type="parTrans" cxnId="{B27A86E9-8CB7-4B17-95B2-CD2806E5E7D2}">
      <dgm:prSet/>
      <dgm:spPr/>
      <dgm:t>
        <a:bodyPr/>
        <a:lstStyle/>
        <a:p>
          <a:endParaRPr lang="ru-RU"/>
        </a:p>
      </dgm:t>
    </dgm:pt>
    <dgm:pt modelId="{C8DA0B56-4E55-4F90-A900-CAC6CC2A01C5}" type="sibTrans" cxnId="{B27A86E9-8CB7-4B17-95B2-CD2806E5E7D2}">
      <dgm:prSet/>
      <dgm:spPr/>
      <dgm:t>
        <a:bodyPr/>
        <a:lstStyle/>
        <a:p>
          <a:endParaRPr lang="ru-RU"/>
        </a:p>
      </dgm:t>
    </dgm:pt>
    <dgm:pt modelId="{A2FDF08B-E4B6-4810-BBF9-6496CD166C82}" type="pres">
      <dgm:prSet presAssocID="{CA440DCE-FDDD-4484-A51C-13B8DDC57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074C33-DD88-4225-87CF-ABC468B0C6D0}" type="pres">
      <dgm:prSet presAssocID="{B3CB8CE3-6B64-4A8B-9683-DF7B80B8E84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5C3082-678E-4802-997F-02A5CAA7FA3D}" type="pres">
      <dgm:prSet presAssocID="{B3CB8CE3-6B64-4A8B-9683-DF7B80B8E84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42A0C0-9E5D-4136-81E6-0859E5BC093F}" type="pres">
      <dgm:prSet presAssocID="{906D00E6-195A-454C-9938-01D4FE32FD96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B28A4-36CB-4A45-B1C3-72DC164B5169}" type="pres">
      <dgm:prSet presAssocID="{DAA8B141-17AC-4454-9167-8FB9914284C6}" presName="spacer" presStyleCnt="0"/>
      <dgm:spPr/>
    </dgm:pt>
    <dgm:pt modelId="{45906D16-6010-4F4F-B216-144D1212C7CF}" type="pres">
      <dgm:prSet presAssocID="{CD8AAD81-04FD-45C7-BC02-7135BC90DD5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EA04D-038C-4A54-AB49-D28757E48424}" type="pres">
      <dgm:prSet presAssocID="{3F639D4F-25EA-48EF-A3AC-0BBE5126FDD4}" presName="spacer" presStyleCnt="0"/>
      <dgm:spPr/>
    </dgm:pt>
    <dgm:pt modelId="{2F118FFD-9AD7-43E0-9597-88C773237665}" type="pres">
      <dgm:prSet presAssocID="{870992B2-BA8E-418F-920C-B448316DE4F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0DB17D-9A2E-4855-8FF8-E4ED0146D754}" type="pres">
      <dgm:prSet presAssocID="{870992B2-BA8E-418F-920C-B448316DE4F5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B877DB-0205-4808-93FE-0718D0B3E765}" type="pres">
      <dgm:prSet presAssocID="{72D67CCE-CAAF-46EB-BFDA-F4D43765136D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59B4B7-4825-475F-B197-314C01038CDF}" type="pres">
      <dgm:prSet presAssocID="{467F4E80-6C6C-40F6-9D6E-CB83E650C04F}" presName="spacer" presStyleCnt="0"/>
      <dgm:spPr/>
    </dgm:pt>
    <dgm:pt modelId="{B5FABF8D-BCF9-49C3-AAFC-3510B1FE9F2E}" type="pres">
      <dgm:prSet presAssocID="{B711A28A-0ECA-4228-8CA5-BC88029FD8DD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009FDC-17E0-45B3-A45D-1E2DB9CD6206}" srcId="{CA440DCE-FDDD-4484-A51C-13B8DDC57BF9}" destId="{906D00E6-195A-454C-9938-01D4FE32FD96}" srcOrd="1" destOrd="0" parTransId="{DBD70B09-D597-41C9-B189-631034F37DFF}" sibTransId="{DAA8B141-17AC-4454-9167-8FB9914284C6}"/>
    <dgm:cxn modelId="{08067D78-9777-4D3F-8011-28EEC43253AC}" type="presOf" srcId="{6B14A48B-C7C3-4270-AECD-B3D1BA4704B3}" destId="{640DB17D-9A2E-4855-8FF8-E4ED0146D754}" srcOrd="0" destOrd="0" presId="urn:microsoft.com/office/officeart/2005/8/layout/vList2"/>
    <dgm:cxn modelId="{BC2D86B0-337F-4783-AB83-E98830CB33DB}" srcId="{CA440DCE-FDDD-4484-A51C-13B8DDC57BF9}" destId="{72D67CCE-CAAF-46EB-BFDA-F4D43765136D}" srcOrd="4" destOrd="0" parTransId="{E88D28AB-78FC-4C04-B5FF-E63DFEC16F37}" sibTransId="{467F4E80-6C6C-40F6-9D6E-CB83E650C04F}"/>
    <dgm:cxn modelId="{096C23BB-4D79-4FFA-A074-C621322815F8}" type="presOf" srcId="{870992B2-BA8E-418F-920C-B448316DE4F5}" destId="{2F118FFD-9AD7-43E0-9597-88C773237665}" srcOrd="0" destOrd="0" presId="urn:microsoft.com/office/officeart/2005/8/layout/vList2"/>
    <dgm:cxn modelId="{FEC3580E-B3E4-442C-9159-31177A92F0F9}" type="presOf" srcId="{C1A3CC1A-E1F5-45B8-8CC9-F4DB4ED61CB3}" destId="{535C3082-678E-4802-997F-02A5CAA7FA3D}" srcOrd="0" destOrd="0" presId="urn:microsoft.com/office/officeart/2005/8/layout/vList2"/>
    <dgm:cxn modelId="{646A8FC4-78CA-4AA5-B7B0-F6ECE534D355}" type="presOf" srcId="{CA440DCE-FDDD-4484-A51C-13B8DDC57BF9}" destId="{A2FDF08B-E4B6-4810-BBF9-6496CD166C82}" srcOrd="0" destOrd="0" presId="urn:microsoft.com/office/officeart/2005/8/layout/vList2"/>
    <dgm:cxn modelId="{6858C673-3252-4697-B214-DAD62C095A3F}" srcId="{B3CB8CE3-6B64-4A8B-9683-DF7B80B8E843}" destId="{C1A3CC1A-E1F5-45B8-8CC9-F4DB4ED61CB3}" srcOrd="0" destOrd="0" parTransId="{2C1EC55A-18B4-46C2-A718-CAF861D088BC}" sibTransId="{A01FE35C-BF53-4FF1-A63A-3569CCFF7DCC}"/>
    <dgm:cxn modelId="{CEE39D7A-5B49-4EA1-BDE4-46732D93AE4F}" type="presOf" srcId="{72D67CCE-CAAF-46EB-BFDA-F4D43765136D}" destId="{65B877DB-0205-4808-93FE-0718D0B3E765}" srcOrd="0" destOrd="0" presId="urn:microsoft.com/office/officeart/2005/8/layout/vList2"/>
    <dgm:cxn modelId="{4238AE97-5BA4-4C06-8226-CCD073C1B8DC}" type="presOf" srcId="{CD8AAD81-04FD-45C7-BC02-7135BC90DD54}" destId="{45906D16-6010-4F4F-B216-144D1212C7CF}" srcOrd="0" destOrd="0" presId="urn:microsoft.com/office/officeart/2005/8/layout/vList2"/>
    <dgm:cxn modelId="{555EFAD9-E852-4C61-B58D-408A0BD29080}" srcId="{CA440DCE-FDDD-4484-A51C-13B8DDC57BF9}" destId="{CD8AAD81-04FD-45C7-BC02-7135BC90DD54}" srcOrd="2" destOrd="0" parTransId="{20955682-B8EB-4FBA-BD7F-A7D7C56FC7BD}" sibTransId="{3F639D4F-25EA-48EF-A3AC-0BBE5126FDD4}"/>
    <dgm:cxn modelId="{B27A86E9-8CB7-4B17-95B2-CD2806E5E7D2}" srcId="{CA440DCE-FDDD-4484-A51C-13B8DDC57BF9}" destId="{B711A28A-0ECA-4228-8CA5-BC88029FD8DD}" srcOrd="5" destOrd="0" parTransId="{AEBB1544-6191-40A5-845D-91D526AFEE08}" sibTransId="{C8DA0B56-4E55-4F90-A900-CAC6CC2A01C5}"/>
    <dgm:cxn modelId="{41C7198A-57CF-4B52-8FA2-46B9C3F340EF}" srcId="{CA440DCE-FDDD-4484-A51C-13B8DDC57BF9}" destId="{B3CB8CE3-6B64-4A8B-9683-DF7B80B8E843}" srcOrd="0" destOrd="0" parTransId="{AB432895-14F3-4E04-B6D8-75C614A1B6AD}" sibTransId="{9F267191-3364-4FBB-A04C-67BE37D5C065}"/>
    <dgm:cxn modelId="{4AC143C6-A6F8-4212-947D-01A60590242E}" type="presOf" srcId="{B711A28A-0ECA-4228-8CA5-BC88029FD8DD}" destId="{B5FABF8D-BCF9-49C3-AAFC-3510B1FE9F2E}" srcOrd="0" destOrd="0" presId="urn:microsoft.com/office/officeart/2005/8/layout/vList2"/>
    <dgm:cxn modelId="{0F1A67D3-4C3C-484D-ADAA-2BE99A4988C9}" type="presOf" srcId="{B3CB8CE3-6B64-4A8B-9683-DF7B80B8E843}" destId="{A2074C33-DD88-4225-87CF-ABC468B0C6D0}" srcOrd="0" destOrd="0" presId="urn:microsoft.com/office/officeart/2005/8/layout/vList2"/>
    <dgm:cxn modelId="{B4B92679-AF18-485C-86D1-BBCB3B691532}" type="presOf" srcId="{906D00E6-195A-454C-9938-01D4FE32FD96}" destId="{1542A0C0-9E5D-4136-81E6-0859E5BC093F}" srcOrd="0" destOrd="0" presId="urn:microsoft.com/office/officeart/2005/8/layout/vList2"/>
    <dgm:cxn modelId="{A98C0A4E-2886-4147-A563-A9D005F31EB0}" srcId="{870992B2-BA8E-418F-920C-B448316DE4F5}" destId="{6B14A48B-C7C3-4270-AECD-B3D1BA4704B3}" srcOrd="0" destOrd="0" parTransId="{CC1F97F6-A2BD-4156-8210-2F5EF6D2E75D}" sibTransId="{1410DA9A-ADEF-41EE-A426-163CB3722A85}"/>
    <dgm:cxn modelId="{7A051FC7-6EA9-4BED-AC2B-4377FE263B12}" srcId="{CA440DCE-FDDD-4484-A51C-13B8DDC57BF9}" destId="{870992B2-BA8E-418F-920C-B448316DE4F5}" srcOrd="3" destOrd="0" parTransId="{05B55E3B-8C13-4A2D-BA9D-FB5BA5A3B08A}" sibTransId="{E576763F-23F3-4AAE-919C-393756FB73D6}"/>
    <dgm:cxn modelId="{FC47D043-B225-4A1B-A7F9-F992CCD754B2}" type="presParOf" srcId="{A2FDF08B-E4B6-4810-BBF9-6496CD166C82}" destId="{A2074C33-DD88-4225-87CF-ABC468B0C6D0}" srcOrd="0" destOrd="0" presId="urn:microsoft.com/office/officeart/2005/8/layout/vList2"/>
    <dgm:cxn modelId="{02715100-F31F-4523-A4E7-C4BC90EF1039}" type="presParOf" srcId="{A2FDF08B-E4B6-4810-BBF9-6496CD166C82}" destId="{535C3082-678E-4802-997F-02A5CAA7FA3D}" srcOrd="1" destOrd="0" presId="urn:microsoft.com/office/officeart/2005/8/layout/vList2"/>
    <dgm:cxn modelId="{DB3518FA-ABD7-4AE2-B204-980C08E4932E}" type="presParOf" srcId="{A2FDF08B-E4B6-4810-BBF9-6496CD166C82}" destId="{1542A0C0-9E5D-4136-81E6-0859E5BC093F}" srcOrd="2" destOrd="0" presId="urn:microsoft.com/office/officeart/2005/8/layout/vList2"/>
    <dgm:cxn modelId="{12BA3933-5625-4D85-A578-3C114CE64D9D}" type="presParOf" srcId="{A2FDF08B-E4B6-4810-BBF9-6496CD166C82}" destId="{3B6B28A4-36CB-4A45-B1C3-72DC164B5169}" srcOrd="3" destOrd="0" presId="urn:microsoft.com/office/officeart/2005/8/layout/vList2"/>
    <dgm:cxn modelId="{0ACEAA0F-4D09-4AFE-8269-5F75ECB129E5}" type="presParOf" srcId="{A2FDF08B-E4B6-4810-BBF9-6496CD166C82}" destId="{45906D16-6010-4F4F-B216-144D1212C7CF}" srcOrd="4" destOrd="0" presId="urn:microsoft.com/office/officeart/2005/8/layout/vList2"/>
    <dgm:cxn modelId="{2AA64B81-904B-4CF5-A3B5-3B710BEA9556}" type="presParOf" srcId="{A2FDF08B-E4B6-4810-BBF9-6496CD166C82}" destId="{6E1EA04D-038C-4A54-AB49-D28757E48424}" srcOrd="5" destOrd="0" presId="urn:microsoft.com/office/officeart/2005/8/layout/vList2"/>
    <dgm:cxn modelId="{A15E3310-058C-4201-BC4F-17A1BF6B989D}" type="presParOf" srcId="{A2FDF08B-E4B6-4810-BBF9-6496CD166C82}" destId="{2F118FFD-9AD7-43E0-9597-88C773237665}" srcOrd="6" destOrd="0" presId="urn:microsoft.com/office/officeart/2005/8/layout/vList2"/>
    <dgm:cxn modelId="{648DA241-C911-4C39-A411-44ACF7851181}" type="presParOf" srcId="{A2FDF08B-E4B6-4810-BBF9-6496CD166C82}" destId="{640DB17D-9A2E-4855-8FF8-E4ED0146D754}" srcOrd="7" destOrd="0" presId="urn:microsoft.com/office/officeart/2005/8/layout/vList2"/>
    <dgm:cxn modelId="{4E3A28EC-C141-49BF-A0A8-4C78B2B4DD89}" type="presParOf" srcId="{A2FDF08B-E4B6-4810-BBF9-6496CD166C82}" destId="{65B877DB-0205-4808-93FE-0718D0B3E765}" srcOrd="8" destOrd="0" presId="urn:microsoft.com/office/officeart/2005/8/layout/vList2"/>
    <dgm:cxn modelId="{A280DCAC-BDF5-4B6D-90B9-C6156211F4D0}" type="presParOf" srcId="{A2FDF08B-E4B6-4810-BBF9-6496CD166C82}" destId="{FB59B4B7-4825-475F-B197-314C01038CDF}" srcOrd="9" destOrd="0" presId="urn:microsoft.com/office/officeart/2005/8/layout/vList2"/>
    <dgm:cxn modelId="{D8D11C43-7A68-47E9-B390-ED7BE8D9E81B}" type="presParOf" srcId="{A2FDF08B-E4B6-4810-BBF9-6496CD166C82}" destId="{B5FABF8D-BCF9-49C3-AAFC-3510B1FE9F2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74C33-DD88-4225-87CF-ABC468B0C6D0}">
      <dsp:nvSpPr>
        <dsp:cNvPr id="0" name=""/>
        <dsp:cNvSpPr/>
      </dsp:nvSpPr>
      <dsp:spPr>
        <a:xfrm>
          <a:off x="0" y="88331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dirty="0" smtClean="0"/>
            <a:t>Неформальные коммуникации бывают:</a:t>
          </a:r>
          <a:endParaRPr lang="ru-RU" sz="2200" kern="1200" dirty="0"/>
        </a:p>
      </dsp:txBody>
      <dsp:txXfrm>
        <a:off x="42663" y="130994"/>
        <a:ext cx="7153674" cy="788627"/>
      </dsp:txXfrm>
    </dsp:sp>
    <dsp:sp modelId="{535C3082-678E-4802-997F-02A5CAA7FA3D}">
      <dsp:nvSpPr>
        <dsp:cNvPr id="0" name=""/>
        <dsp:cNvSpPr/>
      </dsp:nvSpPr>
      <dsp:spPr>
        <a:xfrm>
          <a:off x="0" y="962285"/>
          <a:ext cx="72390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baseline="0" dirty="0" smtClean="0"/>
            <a:t>По интересам:</a:t>
          </a:r>
          <a:endParaRPr lang="ru-RU" sz="2000" kern="1200" dirty="0"/>
        </a:p>
      </dsp:txBody>
      <dsp:txXfrm>
        <a:off x="0" y="962285"/>
        <a:ext cx="7239000" cy="364320"/>
      </dsp:txXfrm>
    </dsp:sp>
    <dsp:sp modelId="{1542A0C0-9E5D-4136-81E6-0859E5BC093F}">
      <dsp:nvSpPr>
        <dsp:cNvPr id="0" name=""/>
        <dsp:cNvSpPr/>
      </dsp:nvSpPr>
      <dsp:spPr>
        <a:xfrm>
          <a:off x="0" y="1326605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8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8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8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-объединения людей на основе стремления к саморазвитию;</a:t>
          </a:r>
          <a:endParaRPr lang="ru-RU" sz="2200" kern="1200"/>
        </a:p>
      </dsp:txBody>
      <dsp:txXfrm>
        <a:off x="42663" y="1369268"/>
        <a:ext cx="7153674" cy="788627"/>
      </dsp:txXfrm>
    </dsp:sp>
    <dsp:sp modelId="{45906D16-6010-4F4F-B216-144D1212C7CF}">
      <dsp:nvSpPr>
        <dsp:cNvPr id="0" name=""/>
        <dsp:cNvSpPr/>
      </dsp:nvSpPr>
      <dsp:spPr>
        <a:xfrm>
          <a:off x="0" y="2263918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6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6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6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-повышению профессионализма;</a:t>
          </a:r>
          <a:endParaRPr lang="ru-RU" sz="2200" kern="1200"/>
        </a:p>
      </dsp:txBody>
      <dsp:txXfrm>
        <a:off x="42663" y="2306581"/>
        <a:ext cx="7153674" cy="788627"/>
      </dsp:txXfrm>
    </dsp:sp>
    <dsp:sp modelId="{2F118FFD-9AD7-43E0-9597-88C773237665}">
      <dsp:nvSpPr>
        <dsp:cNvPr id="0" name=""/>
        <dsp:cNvSpPr/>
      </dsp:nvSpPr>
      <dsp:spPr>
        <a:xfrm>
          <a:off x="0" y="3201232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4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4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4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-коллекционеры.</a:t>
          </a:r>
          <a:endParaRPr lang="ru-RU" sz="2200" kern="1200"/>
        </a:p>
      </dsp:txBody>
      <dsp:txXfrm>
        <a:off x="42663" y="3243895"/>
        <a:ext cx="7153674" cy="788627"/>
      </dsp:txXfrm>
    </dsp:sp>
    <dsp:sp modelId="{640DB17D-9A2E-4855-8FF8-E4ED0146D754}">
      <dsp:nvSpPr>
        <dsp:cNvPr id="0" name=""/>
        <dsp:cNvSpPr/>
      </dsp:nvSpPr>
      <dsp:spPr>
        <a:xfrm>
          <a:off x="0" y="4075185"/>
          <a:ext cx="7239000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838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000" kern="1200" baseline="0" dirty="0" smtClean="0"/>
            <a:t>На основе дружбы:</a:t>
          </a:r>
          <a:endParaRPr lang="ru-RU" sz="2000" kern="1200" dirty="0"/>
        </a:p>
      </dsp:txBody>
      <dsp:txXfrm>
        <a:off x="0" y="4075185"/>
        <a:ext cx="7239000" cy="364320"/>
      </dsp:txXfrm>
    </dsp:sp>
    <dsp:sp modelId="{65B877DB-0205-4808-93FE-0718D0B3E765}">
      <dsp:nvSpPr>
        <dsp:cNvPr id="0" name=""/>
        <dsp:cNvSpPr/>
      </dsp:nvSpPr>
      <dsp:spPr>
        <a:xfrm>
          <a:off x="0" y="4439505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2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2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2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- источником формирования являются симпатии друг к другу;</a:t>
          </a:r>
          <a:endParaRPr lang="ru-RU" sz="2200" kern="1200"/>
        </a:p>
      </dsp:txBody>
      <dsp:txXfrm>
        <a:off x="42663" y="4482168"/>
        <a:ext cx="7153674" cy="788627"/>
      </dsp:txXfrm>
    </dsp:sp>
    <dsp:sp modelId="{B5FABF8D-BCF9-49C3-AAFC-3510B1FE9F2E}">
      <dsp:nvSpPr>
        <dsp:cNvPr id="0" name=""/>
        <dsp:cNvSpPr/>
      </dsp:nvSpPr>
      <dsp:spPr>
        <a:xfrm>
          <a:off x="0" y="5376818"/>
          <a:ext cx="7239000" cy="873953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baseline="0" smtClean="0"/>
            <a:t>- сходство личных целей и установок.</a:t>
          </a:r>
          <a:endParaRPr lang="ru-RU" sz="2200" kern="1200"/>
        </a:p>
      </dsp:txBody>
      <dsp:txXfrm>
        <a:off x="42663" y="5419481"/>
        <a:ext cx="7153674" cy="788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39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735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60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88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08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14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58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51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91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69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A505-D8BF-4B8A-B50E-CA43A08A7C4E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997CB-FFC5-486D-8934-F2F0975265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61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/>
              <a:t>Казахский Национальный Университет им. аль-</a:t>
            </a:r>
            <a:r>
              <a:rPr lang="ru-RU" sz="3200" dirty="0" err="1"/>
              <a:t>Фараби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Политические коммуникации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7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65126"/>
            <a:ext cx="6535638" cy="1325563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Неформальные коммуникации в политической коммуникации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25624"/>
            <a:ext cx="8352928" cy="4843735"/>
          </a:xfrm>
        </p:spPr>
        <p:txBody>
          <a:bodyPr>
            <a:normAutofit fontScale="92500" lnSpcReduction="10000"/>
          </a:bodyPr>
          <a:lstStyle/>
          <a:p>
            <a:pPr fontAlgn="t"/>
            <a:r>
              <a:rPr lang="ru-RU" dirty="0"/>
              <a:t>Поиск тайного смысла, «второго дна» в официальных сообщениях вызван недоверием к официальным источникам власти, что связано с дискредитацией власти самой себя. Поэтому слухи, передаваемые по большому секрету только близким и проверенным людям, вызывают больше доверия, чем другие источники информации. Интерес и доверие к слухам определяются и действием такого стереотипа массового сознания, как «дыма без огня не бывает». Следует учитывать и то, что слухи нередко подтверждаются.</a:t>
            </a:r>
          </a:p>
          <a:p>
            <a:pPr fontAlgn="t"/>
            <a:r>
              <a:rPr lang="ru-RU" dirty="0"/>
              <a:t>Кроме указанных, можно назвать еще ряд причин появления слухов. Например, «информационный голод», нехватка достоверной информации по интересующей теме или проблеме. В этом случае в действие вступает закон: «спрос рождает предложение», а информационное поле насыщается слухами, тогда интерес к теме идет на спад. Другой </a:t>
            </a:r>
            <a:r>
              <a:rPr lang="ru-RU" dirty="0" err="1"/>
              <a:t>детерминантой</a:t>
            </a:r>
            <a:r>
              <a:rPr lang="ru-RU" dirty="0"/>
              <a:t> возникновения слухов является значимость темы для человека.</a:t>
            </a:r>
          </a:p>
          <a:p>
            <a:pPr fontAlgn="t"/>
            <a:r>
              <a:rPr lang="ru-RU" dirty="0" err="1"/>
              <a:t>Слухообразующим</a:t>
            </a:r>
            <a:r>
              <a:rPr lang="ru-RU" dirty="0"/>
              <a:t> фактором являются экстраординарные события и герои, привлекающие общественное внимание и вызывающие потребность узнать о них больше, прикоснуться к ним, к их тайне, попасть в круг посвященных. Особость героя определяется его специфическим статусом и способностями, а передача информации о нем создает впечатление причастности к нему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79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65126"/>
            <a:ext cx="6535638" cy="1325563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Неформальные коммуникации в политической коммуникации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093" y="1844824"/>
            <a:ext cx="8119814" cy="4351338"/>
          </a:xfrm>
        </p:spPr>
        <p:txBody>
          <a:bodyPr>
            <a:noAutofit/>
          </a:bodyPr>
          <a:lstStyle/>
          <a:p>
            <a:pPr marL="0" indent="0" fontAlgn="t">
              <a:buNone/>
            </a:pPr>
            <a:r>
              <a:rPr lang="ru-RU" sz="2400" dirty="0"/>
              <a:t>Следует отметить, что несмотря на общепринятое негативное отношение к слухам, они выполняют </a:t>
            </a:r>
            <a:r>
              <a:rPr lang="ru-RU" sz="2400" dirty="0" smtClean="0"/>
              <a:t>ряд политология функций</a:t>
            </a:r>
            <a:r>
              <a:rPr lang="ru-RU" sz="2400" dirty="0"/>
              <a:t>, в том числе позитивных. </a:t>
            </a:r>
            <a:endParaRPr lang="ru-RU" sz="2400" dirty="0" smtClean="0"/>
          </a:p>
          <a:p>
            <a:pPr fontAlgn="t"/>
            <a:r>
              <a:rPr lang="ru-RU" sz="2400" dirty="0" smtClean="0"/>
              <a:t>Во-первых</a:t>
            </a:r>
            <a:r>
              <a:rPr lang="ru-RU" sz="2400" dirty="0"/>
              <a:t>, они удовлетворяют потребности человека в общении, выступая в качестве повода встретиться и поделиться информацией, а также самореализации и уважении, позволяя привлечь к себе внимание как к источнику или носителю «особой», «секретной» информации. </a:t>
            </a:r>
            <a:endParaRPr lang="ru-RU" sz="2400" dirty="0" smtClean="0"/>
          </a:p>
          <a:p>
            <a:pPr fontAlgn="t"/>
            <a:r>
              <a:rPr lang="ru-RU" sz="2400" dirty="0" smtClean="0"/>
              <a:t>Во-вторых</a:t>
            </a:r>
            <a:r>
              <a:rPr lang="ru-RU" sz="2400" dirty="0"/>
              <a:t>, слухи выполняют функцию интеграции, объединяя «посвященных», тех, кому доверили особо важную информацию, либо «своих» против «чужих», о которых идет речь в слухах</a:t>
            </a:r>
            <a:r>
              <a:rPr lang="ru-RU" sz="2400" dirty="0" smtClean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61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65126"/>
            <a:ext cx="6607646" cy="1325563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Неформальные коммуникации в политической коммуникации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ru-RU" dirty="0" smtClean="0"/>
              <a:t> В-третьих, необходимо указать и функцию адаптации, приспособления к новым условиям через обсуждение.</a:t>
            </a:r>
          </a:p>
          <a:p>
            <a:pPr fontAlgn="t"/>
            <a:r>
              <a:rPr lang="ru-RU" dirty="0" smtClean="0"/>
              <a:t>В-четвертых, психологическая функция слухов выражается в выплеске эмоций, нередко негативных, эмоциональной разгрузке и снятии напряжения.</a:t>
            </a:r>
          </a:p>
          <a:p>
            <a:pPr fontAlgn="t"/>
            <a:r>
              <a:rPr lang="ru-RU" dirty="0" smtClean="0"/>
              <a:t> В-пятых, при помощи слухов происходит установление контроля над угрожающими изменениями реальности. Эти изменения еще только грядут, а слухи о них уже распространяются, будоража общественное сознание. Передавая их, проговаривая, человек старается найти выход из возможной в будущем сложной ситуации, подготовиться психологически, подобрать адекватный вариант поведения. Поэтому особенно широкое распространение и влияние на поведение людей слухи оказывают во время кризисов и социальных трансформаций.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7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4780" y="365126"/>
            <a:ext cx="6680569" cy="1325563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Неформальные коммуникации в политической коммуникации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Схожую функцию в таких условиях выполняет и политический юмор, включающий в себя анекдоты, частушки, фельетоны, пословицы и поговорки, каламбуры и карикатуры. Сущностью юмора является вскрытие противоречий, двойных стандартов в политике, демонстрация абсурдности ситуации. Недовольство политической обстановкой, выраженное в юмористической форме, позволяет снять напряжение и почувствовать свое превосходство над ситуацией или политиками.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124745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8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510899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Политические коммуникации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5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3200" dirty="0" smtClean="0"/>
              <a:t>Неформальные коммуникации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1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Понятие неформальных коммуникаций.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Виды и типы неформальных коммуникации.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Неформальные коммуникации в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политической коммуникации</a:t>
            </a:r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87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73521"/>
            <a:ext cx="5472608" cy="1325563"/>
          </a:xfrm>
        </p:spPr>
        <p:txBody>
          <a:bodyPr>
            <a:normAutofit/>
          </a:bodyPr>
          <a:lstStyle/>
          <a:p>
            <a:r>
              <a:rPr lang="ru-RU" altLang="x-none" sz="2400" b="1" dirty="0">
                <a:latin typeface="Arial" pitchFamily="34" charset="0"/>
                <a:cs typeface="Arial" pitchFamily="34" charset="0"/>
              </a:rPr>
              <a:t>Цель исследования: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2057401"/>
            <a:ext cx="7067128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изучить: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 smtClean="0">
                <a:latin typeface="Arial" pitchFamily="34" charset="0"/>
                <a:cs typeface="Arial" pitchFamily="34" charset="0"/>
              </a:rPr>
              <a:t>понятие неформальных коммуникации;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>
                <a:latin typeface="Arial" pitchFamily="34" charset="0"/>
                <a:cs typeface="Arial" pitchFamily="34" charset="0"/>
              </a:rPr>
              <a:t>р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оль неформальных коммуникации в политическом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процессе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80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13040"/>
          </a:xfrm>
        </p:spPr>
        <p:txBody>
          <a:bodyPr>
            <a:normAutofit/>
          </a:bodyPr>
          <a:lstStyle/>
          <a:p>
            <a:r>
              <a:rPr lang="ru-RU" sz="2000" b="1" dirty="0"/>
              <a:t>Неформальная коммуникация</a:t>
            </a:r>
            <a:r>
              <a:rPr lang="ru-RU" sz="2000" dirty="0"/>
              <a:t> - вид внутриорганизационной коммуникации, при котором информационный обмен совершается между сотрудниками организации вне их связи с производственными обязанностями и местом в организационной иерархии. </a:t>
            </a:r>
            <a:endParaRPr lang="ru-RU" sz="2000" dirty="0" smtClean="0"/>
          </a:p>
          <a:p>
            <a:r>
              <a:rPr lang="ru-RU" sz="1900" dirty="0"/>
              <a:t>Особенностью</a:t>
            </a:r>
            <a:r>
              <a:rPr lang="ru-RU" sz="1900" b="1" i="1" dirty="0"/>
              <a:t> </a:t>
            </a:r>
            <a:r>
              <a:rPr lang="ru-RU" sz="1900" b="1" dirty="0"/>
              <a:t>неформальной коммуникации </a:t>
            </a:r>
            <a:r>
              <a:rPr lang="ru-RU" sz="1900" dirty="0"/>
              <a:t>является то, что она пренебрегает организационной структурой и пронизывает все иерархические уровни. Эта особенность делает всех членов организации участниками информационного обмена и придает ему особую значимость для управления человеческими ресурсами. Данное утверждение может показаться странным, поскольку трудно соединить неформальную коммуникацию и управление: широко распространено мнение, что неформальный обмен информацией во основном не касается организационных проблем. В действительности это не так: по исследованиям американских ученых около </a:t>
            </a:r>
            <a:r>
              <a:rPr lang="ru-RU" sz="1900" dirty="0" smtClean="0"/>
              <a:t>90% неформального </a:t>
            </a:r>
            <a:r>
              <a:rPr lang="ru-RU" sz="1900" dirty="0"/>
              <a:t>информационного обмена касается организационных вопросов. Поэтому понимание руководством механизма неформальной коммуникации и умение использовать его является важным условием эффективного управления организацией.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Неформальные  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27408399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960251"/>
              </p:ext>
            </p:extLst>
          </p:nvPr>
        </p:nvGraphicFramePr>
        <p:xfrm>
          <a:off x="1763688" y="404664"/>
          <a:ext cx="7239000" cy="6339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3137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138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1700807"/>
            <a:ext cx="7239000" cy="4755555"/>
          </a:xfrm>
        </p:spPr>
        <p:txBody>
          <a:bodyPr/>
          <a:lstStyle/>
          <a:p>
            <a:pPr marL="0" indent="0">
              <a:buNone/>
            </a:pPr>
            <a:r>
              <a:rPr lang="ru-RU" sz="3200" b="1" dirty="0"/>
              <a:t>Существует несколько типов неформальных лидеров</a:t>
            </a:r>
            <a:r>
              <a:rPr lang="ru-RU" sz="3200" dirty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i="1" dirty="0" smtClean="0"/>
              <a:t>деловой</a:t>
            </a:r>
            <a:r>
              <a:rPr lang="ru-RU" dirty="0" smtClean="0"/>
              <a:t>(тот</a:t>
            </a:r>
            <a:r>
              <a:rPr lang="ru-RU" dirty="0"/>
              <a:t>, кто лучше других представляет суть дела и имеет опыт решения задач, стоящих перед группой);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i="1" dirty="0" smtClean="0"/>
              <a:t>эмоциональный</a:t>
            </a:r>
            <a:r>
              <a:rPr lang="ru-RU" dirty="0" smtClean="0"/>
              <a:t>(обладающий </a:t>
            </a:r>
            <a:r>
              <a:rPr lang="ru-RU" dirty="0"/>
              <a:t>наибольшей аттракцией);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i="1" dirty="0" smtClean="0"/>
              <a:t>ситуативный</a:t>
            </a:r>
            <a:r>
              <a:rPr lang="ru-RU" dirty="0" smtClean="0"/>
              <a:t>(тот</a:t>
            </a:r>
            <a:r>
              <a:rPr lang="ru-RU" dirty="0"/>
              <a:t>, кто более других способен в небольшой промежуток времени повести за собой большинство группы и всей организации).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31376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Виды и типы неформальных  </a:t>
            </a:r>
            <a:r>
              <a:rPr lang="ru-RU" sz="4000" b="1" dirty="0"/>
              <a:t>коммуникации</a:t>
            </a:r>
          </a:p>
        </p:txBody>
      </p:sp>
    </p:spTree>
    <p:extLst>
      <p:ext uri="{BB962C8B-B14F-4D97-AF65-F5344CB8AC3E}">
        <p14:creationId xmlns:p14="http://schemas.microsoft.com/office/powerpoint/2010/main" val="113690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528" y="1484784"/>
            <a:ext cx="8496944" cy="5115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Традиционно к неформальной коммуникации относят слухи, сплетни, анекдоты. Однако, </a:t>
            </a:r>
            <a:r>
              <a:rPr lang="ru-RU" sz="2800" dirty="0" smtClean="0"/>
              <a:t>этот </a:t>
            </a:r>
            <a:r>
              <a:rPr lang="ru-RU" sz="2800" dirty="0"/>
              <a:t>перечень следует расширить и добавить политические карикатуры, общественное мнение и политические мифы, формируемые обществом. Причем анекдоты и карикатуры, образуя такую сферу коммуникации, как политический юмор, передают не столько информацию о политической сфере, сколько отношение к ней. Слухи же, сплетни, мифы и общественное мнение следует рассматривать именно как каналы передачи </a:t>
            </a:r>
            <a:r>
              <a:rPr lang="ru-RU" sz="2800" dirty="0" smtClean="0"/>
              <a:t>информации.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Неформальные коммуникации в политической коммуникации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292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67544" y="1484784"/>
            <a:ext cx="8435280" cy="46835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Одним из самых распространенных каналов неформальной коммуникации, с которым мы сталкиваемся практически ежедневно, являются слухи. Обыкновенный слух - это прежде всего «теневой» мир, особый рынок информации, «обычно недостоверная информация, передающаяся исключительно в устной форме как бы «по секрету», «из уст в уста», и функционирующая исключительно в звуковой </a:t>
            </a:r>
            <a:r>
              <a:rPr lang="ru-RU" sz="2400" dirty="0" smtClean="0"/>
              <a:t>форме». </a:t>
            </a:r>
            <a:r>
              <a:rPr lang="ru-RU" sz="2400" dirty="0"/>
              <a:t>Ценность слуха заключается в том, что он передает скрытую, неофициальную информацию о «другом» мире и о людях, которые в нем живут. Поскольку это закрытая информация, то именно она представляет особый интерес для публики, она позволяет приоткрыть завесу тайны, прикоснуться к «другому» необыкновенному миру, открытому только для избранных. В этом смысле слухи выполняют функцию социальной дифференциации общества на «своих» и «чужих», делая его более понятным.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74" y="239424"/>
            <a:ext cx="1214607" cy="1098947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835696" y="126117"/>
            <a:ext cx="6679654" cy="13255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Неформальные коммуникации в политической коммуникации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6523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857</Words>
  <Application>Microsoft Office PowerPoint</Application>
  <PresentationFormat>Экран (4:3)</PresentationFormat>
  <Paragraphs>51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Цель исследования:</vt:lpstr>
      <vt:lpstr>Неформальные  коммуникации</vt:lpstr>
      <vt:lpstr>Презентация PowerPoint</vt:lpstr>
      <vt:lpstr>Виды и типы неформальных  коммуникации</vt:lpstr>
      <vt:lpstr>Неформальные коммуникации в политической коммуникации</vt:lpstr>
      <vt:lpstr>Неформальные коммуникации в политической коммуникации</vt:lpstr>
      <vt:lpstr>Неформальные коммуникации в политической коммуникации</vt:lpstr>
      <vt:lpstr>Неформальные коммуникации в политической коммуникации</vt:lpstr>
      <vt:lpstr>Неформальные коммуникации в политической коммуникации</vt:lpstr>
      <vt:lpstr>Неформальные коммуникации в политической коммуникации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Подходы к контролю менджмента</dc:title>
  <dc:creator>Аня</dc:creator>
  <cp:lastModifiedBy>aigul.abzhapparova@gmail.com</cp:lastModifiedBy>
  <cp:revision>110</cp:revision>
  <dcterms:created xsi:type="dcterms:W3CDTF">2017-02-01T21:29:10Z</dcterms:created>
  <dcterms:modified xsi:type="dcterms:W3CDTF">2020-08-25T06:27:24Z</dcterms:modified>
</cp:coreProperties>
</file>